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Economica" panose="020B0604020202020204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Light" panose="00000400000000000000" pitchFamily="2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65706-06EF-4CB2-9865-EA58E7521A9A}" v="20" dt="2023-04-17T12:46:13.943"/>
    <p1510:client id="{7BCD647C-DC1A-436D-B107-C67173D51640}" v="3" dt="2023-04-17T20:49:03.646"/>
    <p1510:client id="{97073700-3AA1-4937-B144-7DFA82E81CDD}" v="64" dt="2023-04-17T12:44:19.075"/>
    <p1510:client id="{CA9B3AD8-8D57-4881-B32B-AF6B308F27E9}" v="496" dt="2023-04-15T03:49:34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e0c5bcb874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e0c5bcb874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0c5bcb87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e0c5bcb87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0c5bcb874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e0c5bcb874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Maio: 57% dos MUBs = 315K usuários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0c5bcb874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e0c5bcb874_0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Maio: 57% dos MUBs = 315K usuários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0c5bcb874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0c5bcb874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0c5bcb874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e0c5bcb874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Maio: 57% dos MUBs = 315K usuários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0c5bcb874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e0c5bcb874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0c5bcb874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e0c5bcb874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0c5bcb874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e0c5bcb874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0c5bcb874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e0c5bcb874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0c5bcb874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0c5bcb874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0c5bcb87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e0c5bcb87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 1">
  <p:cSld name="TITLE_3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drão - Com contéudo">
  <p:cSld name="CUSTOM_3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78546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57200" y="924300"/>
            <a:ext cx="7854600" cy="3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x-trends-report-2022.zendesk.com/pt/challeng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europadigital.com.br/cxtrends/52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subTitle" idx="4294967295"/>
          </p:nvPr>
        </p:nvSpPr>
        <p:spPr>
          <a:xfrm>
            <a:off x="1606670" y="3008433"/>
            <a:ext cx="3054350" cy="701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err="1">
                <a:solidFill>
                  <a:schemeClr val="bg1"/>
                </a:solidFill>
                <a:latin typeface="Montserrat"/>
              </a:rPr>
              <a:t>Denilson</a:t>
            </a:r>
            <a:r>
              <a:rPr lang="pt-BR">
                <a:solidFill>
                  <a:schemeClr val="bg1"/>
                </a:solidFill>
                <a:latin typeface="Montserrat"/>
              </a:rPr>
              <a:t> Marcelino</a:t>
            </a:r>
          </a:p>
        </p:txBody>
      </p:sp>
      <p:sp>
        <p:nvSpPr>
          <p:cNvPr id="67" name="Google Shape;67;p15"/>
          <p:cNvSpPr txBox="1">
            <a:spLocks noGrp="1"/>
          </p:cNvSpPr>
          <p:nvPr>
            <p:ph type="ctrTitle" idx="4294967295"/>
          </p:nvPr>
        </p:nvSpPr>
        <p:spPr>
          <a:xfrm>
            <a:off x="690113" y="1088965"/>
            <a:ext cx="4961927" cy="19240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bg1"/>
                </a:solidFill>
                <a:latin typeface="Montserrat"/>
              </a:rPr>
              <a:t>Experiência do Cliente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ctrTitle" idx="4294967295"/>
          </p:nvPr>
        </p:nvSpPr>
        <p:spPr>
          <a:xfrm>
            <a:off x="429902" y="1125747"/>
            <a:ext cx="8550300" cy="27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>
              <a:lnSpc>
                <a:spcPct val="122000"/>
              </a:lnSpc>
              <a:spcBef>
                <a:spcPts val="1600"/>
              </a:spcBef>
            </a:pPr>
            <a:r>
              <a:rPr lang="pt-BR" sz="145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“Acho que esses silos internos que as empresas ainda têm</a:t>
            </a:r>
            <a:br>
              <a:rPr lang="pt-BR" sz="145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45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essa dificuldade das equipes em conseguir comprovar </a:t>
            </a:r>
            <a:br>
              <a:rPr lang="pt-BR" sz="145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45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necessidades, sustentar os investimentos e aprovar </a:t>
            </a:r>
            <a:br>
              <a:rPr lang="pt-BR" sz="145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45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 budgets são a principal dificuldade. </a:t>
            </a:r>
            <a:br>
              <a:rPr lang="pt-BR" sz="145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45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Ainda é um tema estrutural para muitas empresas”.</a:t>
            </a:r>
            <a:br>
              <a:rPr lang="pt-BR" sz="145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</a:rPr>
            </a:br>
            <a:br>
              <a:rPr lang="pt-BR" sz="1450">
                <a:latin typeface="Century Gothic"/>
                <a:ea typeface="Century Gothic"/>
                <a:cs typeface="Calibri"/>
                <a:sym typeface="Calibri"/>
              </a:rPr>
            </a:br>
            <a:r>
              <a:rPr lang="pt-BR" sz="1350" b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MIT Technology Review: A Evolução da CX nos negócios</a:t>
            </a:r>
            <a:endParaRPr lang="pt-BR" sz="1450" b="1">
              <a:solidFill>
                <a:srgbClr val="FC6214"/>
              </a:solidFill>
              <a:latin typeface="Calibri"/>
              <a:ea typeface="Calibri"/>
              <a:cs typeface="Calibri"/>
            </a:endParaRPr>
          </a:p>
          <a:p>
            <a:pPr marL="0" lvl="0" indent="0" algn="ctr" rtl="0">
              <a:lnSpc>
                <a:spcPct val="122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350" b="1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45F6E84-61F5-75E7-AC49-ACBD8E92A01B}"/>
              </a:ext>
            </a:extLst>
          </p:cNvPr>
          <p:cNvSpPr/>
          <p:nvPr/>
        </p:nvSpPr>
        <p:spPr>
          <a:xfrm>
            <a:off x="442103" y="383787"/>
            <a:ext cx="5294460" cy="4410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5" name="Google Shape;165;p25"/>
          <p:cNvCxnSpPr/>
          <p:nvPr/>
        </p:nvCxnSpPr>
        <p:spPr>
          <a:xfrm>
            <a:off x="3214854" y="914099"/>
            <a:ext cx="0" cy="293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5"/>
          <p:cNvCxnSpPr/>
          <p:nvPr/>
        </p:nvCxnSpPr>
        <p:spPr>
          <a:xfrm rot="10800000">
            <a:off x="1155479" y="2380049"/>
            <a:ext cx="419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" name="Google Shape;167;p25"/>
          <p:cNvSpPr txBox="1"/>
          <p:nvPr/>
        </p:nvSpPr>
        <p:spPr>
          <a:xfrm>
            <a:off x="1333854" y="3845999"/>
            <a:ext cx="1890000" cy="89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2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50" b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Aplicação de uma solução por vez</a:t>
            </a:r>
            <a:endParaRPr lang="pt-B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3223854" y="3845999"/>
            <a:ext cx="1890000" cy="89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2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50" b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Aplicação de várias soluções Juntas</a:t>
            </a:r>
            <a:endParaRPr lang="pt-BR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9" name="Google Shape;169;p25"/>
          <p:cNvSpPr txBox="1"/>
          <p:nvPr/>
        </p:nvSpPr>
        <p:spPr>
          <a:xfrm rot="16200000">
            <a:off x="192654" y="3003406"/>
            <a:ext cx="1890000" cy="64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2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50" b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Processo controlado</a:t>
            </a:r>
            <a:endParaRPr lang="pt-B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0" name="Google Shape;170;p25"/>
          <p:cNvSpPr txBox="1"/>
          <p:nvPr/>
        </p:nvSpPr>
        <p:spPr>
          <a:xfrm rot="16200000">
            <a:off x="192654" y="1113406"/>
            <a:ext cx="1890000" cy="64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2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50" b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Universo do processo</a:t>
            </a:r>
            <a:endParaRPr lang="pt-BR" sz="1350" b="1">
              <a:solidFill>
                <a:schemeClr val="tx1">
                  <a:lumMod val="95000"/>
                  <a:lumOff val="5000"/>
                </a:schemeClr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1333854" y="2856749"/>
            <a:ext cx="1682700" cy="89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2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50" b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Você perde velocidade/é lento</a:t>
            </a:r>
            <a:endParaRPr lang="pt-BR" b="1">
              <a:solidFill>
                <a:srgbClr val="FC6214"/>
              </a:solidFill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3403704" y="1253024"/>
            <a:ext cx="1682700" cy="89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2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50" b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Você pode perder o controle rápido*</a:t>
            </a:r>
            <a:endParaRPr lang="pt-BR" b="1">
              <a:solidFill>
                <a:srgbClr val="FC6214"/>
              </a:solidFill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1300654" y="1257449"/>
            <a:ext cx="1682700" cy="89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2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50" b="1">
                <a:solidFill>
                  <a:srgbClr val="00B0F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Você resolve um grande problema</a:t>
            </a:r>
            <a:endParaRPr lang="pt-BR" b="1">
              <a:solidFill>
                <a:srgbClr val="00B0F0"/>
              </a:solidFill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3413154" y="2861174"/>
            <a:ext cx="1682700" cy="89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2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50" b="1">
                <a:solidFill>
                  <a:srgbClr val="00B0F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Você válida uma estratégia</a:t>
            </a:r>
            <a:endParaRPr lang="pt-BR" b="1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/>
        </p:nvSpPr>
        <p:spPr>
          <a:xfrm>
            <a:off x="638075" y="686713"/>
            <a:ext cx="7161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FC6214"/>
                </a:solidFill>
                <a:latin typeface="Montserrat"/>
                <a:ea typeface="Montserrat"/>
                <a:cs typeface="Montserrat"/>
                <a:sym typeface="Montserrat"/>
              </a:rPr>
              <a:t>Experiência</a:t>
            </a:r>
            <a:endParaRPr lang="pt-BR" sz="2800">
              <a:solidFill>
                <a:srgbClr val="FC6214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não é opção, é parte essencial do crescimento do negócio.</a:t>
            </a:r>
            <a:endParaRPr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638075" y="1876675"/>
            <a:ext cx="81846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Estratégia clara de atuação</a:t>
            </a:r>
            <a:endParaRPr lang="pt-BR" sz="28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r>
              <a:rPr lang="pt-BR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resolver problemas por etapas. </a:t>
            </a:r>
            <a:r>
              <a:rPr lang="pt-BR" b="1">
                <a:solidFill>
                  <a:srgbClr val="FC6214"/>
                </a:solidFill>
                <a:latin typeface="Montserrat"/>
                <a:ea typeface="Montserrat"/>
                <a:cs typeface="Montserrat"/>
                <a:sym typeface="Montserrat"/>
              </a:rPr>
              <a:t>Qual valor eu quero 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C6214"/>
                </a:solidFill>
                <a:latin typeface="Montserrat"/>
                <a:ea typeface="Montserrat"/>
                <a:cs typeface="Montserrat"/>
                <a:sym typeface="Montserrat"/>
              </a:rPr>
              <a:t>entregar para meu Cliente?</a:t>
            </a:r>
            <a:endParaRPr b="1">
              <a:solidFill>
                <a:srgbClr val="FC6214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638075" y="3218350"/>
            <a:ext cx="76476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800" b="1">
                <a:solidFill>
                  <a:srgbClr val="FC6214"/>
                </a:solidFill>
                <a:latin typeface="Montserrat"/>
                <a:ea typeface="Montserrat"/>
                <a:cs typeface="Montserrat"/>
                <a:sym typeface="Montserrat"/>
              </a:rPr>
              <a:t>Atendimento</a:t>
            </a:r>
            <a:r>
              <a:rPr lang="pt-BR" sz="4100" b="1">
                <a:solidFill>
                  <a:srgbClr val="FC6214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lang="pt-BR" sz="1700">
              <a:solidFill>
                <a:srgbClr val="FC6214"/>
              </a:solidFill>
              <a:latin typeface="Montserrat"/>
              <a:ea typeface="Montserrat"/>
              <a:cs typeface="Montserrat"/>
            </a:endParaRPr>
          </a:p>
          <a:p>
            <a:r>
              <a:rPr lang="pt-BR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como parte estratégica no negócio, gerando impacto 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 retendo clientes.</a:t>
            </a:r>
            <a:endParaRPr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4DAFE44-7ACE-D887-BC09-2665FB99AE82}"/>
              </a:ext>
            </a:extLst>
          </p:cNvPr>
          <p:cNvSpPr/>
          <p:nvPr/>
        </p:nvSpPr>
        <p:spPr>
          <a:xfrm>
            <a:off x="326571" y="256591"/>
            <a:ext cx="5348377" cy="47013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9951" y="2612069"/>
            <a:ext cx="1634563" cy="209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221" y="566168"/>
            <a:ext cx="4320555" cy="18685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94D604B-F010-6954-2E8D-32CCA19D931C}"/>
              </a:ext>
            </a:extLst>
          </p:cNvPr>
          <p:cNvSpPr txBox="1"/>
          <p:nvPr/>
        </p:nvSpPr>
        <p:spPr>
          <a:xfrm>
            <a:off x="838434" y="3233365"/>
            <a:ext cx="35214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latin typeface="Montserrat"/>
              </a:rPr>
              <a:t>Me encontre </a:t>
            </a:r>
          </a:p>
          <a:p>
            <a:r>
              <a:rPr lang="pt-BR" sz="2000" b="1">
                <a:latin typeface="Montserrat"/>
              </a:rPr>
              <a:t>no </a:t>
            </a:r>
            <a:r>
              <a:rPr lang="pt-BR" sz="2000" b="1" err="1">
                <a:latin typeface="Montserrat"/>
              </a:rPr>
              <a:t>Linkedin</a:t>
            </a:r>
            <a:r>
              <a:rPr lang="pt-BR" sz="2000" b="1">
                <a:latin typeface="Montserrat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1886480" y="2081108"/>
            <a:ext cx="1278600" cy="133500"/>
          </a:xfrm>
          <a:prstGeom prst="rect">
            <a:avLst/>
          </a:prstGeom>
          <a:solidFill>
            <a:srgbClr val="FC6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cxnSp>
        <p:nvCxnSpPr>
          <p:cNvPr id="73" name="Google Shape;73;p16"/>
          <p:cNvCxnSpPr/>
          <p:nvPr/>
        </p:nvCxnSpPr>
        <p:spPr>
          <a:xfrm>
            <a:off x="1884061" y="1854115"/>
            <a:ext cx="0" cy="359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diamond" w="sm" len="sm"/>
            <a:tailEnd type="none" w="sm" len="sm"/>
          </a:ln>
        </p:spPr>
      </p:cxnSp>
      <p:sp>
        <p:nvSpPr>
          <p:cNvPr id="74" name="Google Shape;74;p16"/>
          <p:cNvSpPr txBox="1"/>
          <p:nvPr/>
        </p:nvSpPr>
        <p:spPr>
          <a:xfrm>
            <a:off x="1794006" y="2224658"/>
            <a:ext cx="8019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3259428" y="2081108"/>
            <a:ext cx="1360800" cy="133500"/>
          </a:xfrm>
          <a:prstGeom prst="rect">
            <a:avLst/>
          </a:prstGeom>
          <a:solidFill>
            <a:srgbClr val="FC6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76" name="Google Shape;76;p16"/>
          <p:cNvSpPr/>
          <p:nvPr/>
        </p:nvSpPr>
        <p:spPr>
          <a:xfrm>
            <a:off x="426611" y="2081108"/>
            <a:ext cx="1360800" cy="133500"/>
          </a:xfrm>
          <a:prstGeom prst="rect">
            <a:avLst/>
          </a:prstGeom>
          <a:solidFill>
            <a:srgbClr val="FC6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77" name="Google Shape;77;p16"/>
          <p:cNvSpPr txBox="1"/>
          <p:nvPr/>
        </p:nvSpPr>
        <p:spPr>
          <a:xfrm>
            <a:off x="394656" y="1761370"/>
            <a:ext cx="11904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100" b="1">
                <a:solidFill>
                  <a:srgbClr val="FC6214"/>
                </a:solidFill>
                <a:latin typeface="Montserrat"/>
                <a:ea typeface="Montserrat"/>
                <a:cs typeface="Montserrat"/>
                <a:sym typeface="Montserrat"/>
              </a:rPr>
              <a:t>1990</a:t>
            </a:r>
            <a:endParaRPr sz="1100" b="1">
              <a:solidFill>
                <a:srgbClr val="FC621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8" name="Google Shape;78;p16"/>
          <p:cNvCxnSpPr/>
          <p:nvPr/>
        </p:nvCxnSpPr>
        <p:spPr>
          <a:xfrm rot="10800000">
            <a:off x="452933" y="2081128"/>
            <a:ext cx="0" cy="359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diamond" w="sm" len="sm"/>
            <a:tailEnd type="none" w="sm" len="sm"/>
          </a:ln>
        </p:spPr>
      </p:cxnSp>
      <p:sp>
        <p:nvSpPr>
          <p:cNvPr id="79" name="Google Shape;79;p16"/>
          <p:cNvSpPr txBox="1"/>
          <p:nvPr/>
        </p:nvSpPr>
        <p:spPr>
          <a:xfrm>
            <a:off x="212894" y="2469067"/>
            <a:ext cx="1621545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Criação do CDC</a:t>
            </a:r>
            <a:endParaRPr lang="pt-BR" sz="1000" b="1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“estabelecer a transparência e a harmonia entre consumidores e fornecedores"</a:t>
            </a:r>
            <a:endParaRPr sz="1000">
              <a:solidFill>
                <a:schemeClr val="bg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1798302" y="853198"/>
            <a:ext cx="1871117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Maior poder de compra</a:t>
            </a:r>
            <a:endParaRPr lang="pt-BR" sz="1000" b="1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10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Reflexo da política econômica adotada pelo país na década anterior. </a:t>
            </a:r>
            <a:endParaRPr sz="100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22222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261112" y="1761371"/>
            <a:ext cx="11904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100" b="1">
                <a:solidFill>
                  <a:srgbClr val="FC6214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 lang="pt-BR" sz="1100" b="1">
              <a:solidFill>
                <a:srgbClr val="FC6214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186025" y="2469073"/>
            <a:ext cx="12345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Prêmios</a:t>
            </a:r>
            <a:endParaRPr lang="pt-BR" sz="1000" b="1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Ex. </a:t>
            </a:r>
            <a:r>
              <a:rPr lang="pt-BR" sz="100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Conarec</a:t>
            </a:r>
            <a:r>
              <a:rPr lang="pt-BR" sz="10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(Consumidor Moderno)</a:t>
            </a:r>
            <a:endParaRPr sz="1000" b="1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cxnSp>
        <p:nvCxnSpPr>
          <p:cNvPr id="83" name="Google Shape;83;p16"/>
          <p:cNvCxnSpPr/>
          <p:nvPr/>
        </p:nvCxnSpPr>
        <p:spPr>
          <a:xfrm rot="10800000">
            <a:off x="3265132" y="2081147"/>
            <a:ext cx="0" cy="359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diamond" w="sm" len="sm"/>
            <a:tailEnd type="none" w="sm" len="sm"/>
          </a:ln>
        </p:spPr>
      </p:cxnSp>
      <p:sp>
        <p:nvSpPr>
          <p:cNvPr id="84" name="Google Shape;84;p16"/>
          <p:cNvSpPr/>
          <p:nvPr/>
        </p:nvSpPr>
        <p:spPr>
          <a:xfrm>
            <a:off x="4720600" y="2081108"/>
            <a:ext cx="1360800" cy="133500"/>
          </a:xfrm>
          <a:prstGeom prst="rect">
            <a:avLst/>
          </a:prstGeom>
          <a:solidFill>
            <a:srgbClr val="FC6214"/>
          </a:solidFill>
          <a:ln>
            <a:solidFill>
              <a:srgbClr val="FC621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cxnSp>
        <p:nvCxnSpPr>
          <p:cNvPr id="85" name="Google Shape;85;p16"/>
          <p:cNvCxnSpPr/>
          <p:nvPr/>
        </p:nvCxnSpPr>
        <p:spPr>
          <a:xfrm>
            <a:off x="4717919" y="1854115"/>
            <a:ext cx="0" cy="359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diamond" w="sm" len="sm"/>
            <a:tailEnd type="none" w="sm" len="sm"/>
          </a:ln>
        </p:spPr>
      </p:cxnSp>
      <p:sp>
        <p:nvSpPr>
          <p:cNvPr id="86" name="Google Shape;86;p16"/>
          <p:cNvSpPr txBox="1"/>
          <p:nvPr/>
        </p:nvSpPr>
        <p:spPr>
          <a:xfrm>
            <a:off x="4627868" y="2224658"/>
            <a:ext cx="8019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100" b="1">
                <a:solidFill>
                  <a:srgbClr val="FC6214"/>
                </a:solidFill>
                <a:latin typeface="Montserrat"/>
                <a:ea typeface="Montserrat"/>
                <a:cs typeface="Montserrat"/>
                <a:sym typeface="Montserrat"/>
              </a:rPr>
              <a:t>2010</a:t>
            </a:r>
            <a:endParaRPr lang="pt-BR" sz="1100" b="1">
              <a:solidFill>
                <a:srgbClr val="FC6214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621368" y="853192"/>
            <a:ext cx="13608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Reputação</a:t>
            </a:r>
            <a:endParaRPr lang="pt-BR" sz="1000" b="1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Sites como Reclame Aqui e Consumidor gov.</a:t>
            </a:r>
            <a:endParaRPr sz="1000">
              <a:solidFill>
                <a:schemeClr val="bg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1668321" y="2036951"/>
            <a:ext cx="213300" cy="22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621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500">
              <a:solidFill>
                <a:srgbClr val="FC6214"/>
              </a:solidFill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3046111" y="2037861"/>
            <a:ext cx="213300" cy="22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621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0" name="Google Shape;90;p16"/>
          <p:cNvSpPr/>
          <p:nvPr/>
        </p:nvSpPr>
        <p:spPr>
          <a:xfrm>
            <a:off x="4495512" y="2036951"/>
            <a:ext cx="213300" cy="22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621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1" name="Google Shape;91;p16"/>
          <p:cNvSpPr/>
          <p:nvPr/>
        </p:nvSpPr>
        <p:spPr>
          <a:xfrm>
            <a:off x="5995564" y="2036951"/>
            <a:ext cx="213300" cy="22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621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F684A4F9-0074-0847-C710-7A6270C2BDD5}"/>
              </a:ext>
            </a:extLst>
          </p:cNvPr>
          <p:cNvSpPr/>
          <p:nvPr/>
        </p:nvSpPr>
        <p:spPr>
          <a:xfrm>
            <a:off x="4847736" y="420537"/>
            <a:ext cx="3881887" cy="26957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7337239-7034-AA62-D7F3-D32BC1A9577F}"/>
              </a:ext>
            </a:extLst>
          </p:cNvPr>
          <p:cNvSpPr/>
          <p:nvPr/>
        </p:nvSpPr>
        <p:spPr>
          <a:xfrm>
            <a:off x="523746" y="1639018"/>
            <a:ext cx="4129896" cy="2976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Google Shape;96;p17"/>
          <p:cNvSpPr txBox="1"/>
          <p:nvPr/>
        </p:nvSpPr>
        <p:spPr>
          <a:xfrm>
            <a:off x="4574157" y="4236809"/>
            <a:ext cx="2995522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Fonte CX </a:t>
            </a:r>
            <a:r>
              <a:rPr lang="pt-BR" sz="100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Trends</a:t>
            </a:r>
            <a:r>
              <a:rPr lang="pt-BR" sz="10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pt-BR" sz="1000" u="sng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</a:t>
            </a:r>
            <a:r>
              <a:rPr lang="pt-BR" sz="1000" u="sng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endesk</a:t>
            </a:r>
            <a:r>
              <a:rPr lang="pt-BR" sz="10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pt-BR" sz="1000" u="sng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Octadesk</a:t>
            </a:r>
            <a:endParaRPr lang="pt-BR" sz="1000" b="1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5">
            <a:alphaModFix/>
          </a:blip>
          <a:srcRect t="55297" b="-4"/>
          <a:stretch/>
        </p:blipFill>
        <p:spPr>
          <a:xfrm>
            <a:off x="5043112" y="610309"/>
            <a:ext cx="3396625" cy="23596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5212428" y="2127068"/>
            <a:ext cx="665100" cy="75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5967236" y="266926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EA0A2A"/>
                </a:solidFill>
                <a:latin typeface="Montserrat"/>
                <a:ea typeface="Montserrat"/>
                <a:cs typeface="Montserrat"/>
                <a:sym typeface="Montserrat"/>
              </a:rPr>
              <a:t>2020: 16%</a:t>
            </a:r>
            <a:endParaRPr sz="700" b="1">
              <a:solidFill>
                <a:srgbClr val="EA0A2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EA0A2A"/>
                </a:solidFill>
                <a:latin typeface="Montserrat"/>
                <a:ea typeface="Montserrat"/>
                <a:cs typeface="Montserrat"/>
                <a:sym typeface="Montserrat"/>
              </a:rPr>
              <a:t>2022: 7%</a:t>
            </a:r>
            <a:endParaRPr sz="700" b="1">
              <a:solidFill>
                <a:srgbClr val="EA0A2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0" name="Google Shape;100;p17"/>
          <p:cNvGrpSpPr/>
          <p:nvPr/>
        </p:nvGrpSpPr>
        <p:grpSpPr>
          <a:xfrm>
            <a:off x="689674" y="1804119"/>
            <a:ext cx="3791725" cy="2643125"/>
            <a:chOff x="535400" y="2684700"/>
            <a:chExt cx="3791725" cy="2643125"/>
          </a:xfrm>
        </p:grpSpPr>
        <p:pic>
          <p:nvPicPr>
            <p:cNvPr id="101" name="Google Shape;101;p17"/>
            <p:cNvPicPr preferRelativeResize="0"/>
            <p:nvPr/>
          </p:nvPicPr>
          <p:blipFill rotWithShape="1">
            <a:blip r:embed="rId6">
              <a:alphaModFix/>
            </a:blip>
            <a:srcRect l="6194" t="2856" r="6071"/>
            <a:stretch/>
          </p:blipFill>
          <p:spPr>
            <a:xfrm>
              <a:off x="560325" y="2684700"/>
              <a:ext cx="3766800" cy="2609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7"/>
            <p:cNvSpPr/>
            <p:nvPr/>
          </p:nvSpPr>
          <p:spPr>
            <a:xfrm>
              <a:off x="833325" y="3017975"/>
              <a:ext cx="3220800" cy="1764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7"/>
            <p:cNvSpPr txBox="1"/>
            <p:nvPr/>
          </p:nvSpPr>
          <p:spPr>
            <a:xfrm>
              <a:off x="535400" y="5096825"/>
              <a:ext cx="26952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" i="1">
                  <a:solidFill>
                    <a:schemeClr val="dk2"/>
                  </a:solidFill>
                </a:rPr>
                <a:t>https://www.zendesk.com.br/cx-trends-report/trend-1/</a:t>
              </a:r>
              <a:endParaRPr sz="300" i="1">
                <a:solidFill>
                  <a:schemeClr val="dk2"/>
                </a:solidFill>
              </a:endParaRPr>
            </a:p>
          </p:txBody>
        </p:sp>
      </p:grpSp>
      <p:sp>
        <p:nvSpPr>
          <p:cNvPr id="104" name="Google Shape;104;p17"/>
          <p:cNvSpPr txBox="1"/>
          <p:nvPr/>
        </p:nvSpPr>
        <p:spPr>
          <a:xfrm>
            <a:off x="689714" y="611050"/>
            <a:ext cx="4352361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1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No</a:t>
            </a:r>
            <a:r>
              <a:rPr lang="pt-BR" sz="1100" b="1">
                <a:solidFill>
                  <a:srgbClr val="FC621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100" b="1">
                <a:solidFill>
                  <a:srgbClr val="FC6214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Brasil</a:t>
            </a:r>
            <a:r>
              <a:rPr lang="pt-BR" sz="11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, Quase</a:t>
            </a:r>
            <a:r>
              <a:rPr lang="pt-BR" sz="1100">
                <a:solidFill>
                  <a:schemeClr val="bg1"/>
                </a:solidFill>
                <a:highlight>
                  <a:srgbClr val="3D85C6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100" b="1">
                <a:solidFill>
                  <a:schemeClr val="bg1"/>
                </a:solidFill>
                <a:highlight>
                  <a:srgbClr val="3D85C6"/>
                </a:highlight>
                <a:latin typeface="Montserrat"/>
                <a:ea typeface="Montserrat"/>
                <a:cs typeface="Montserrat"/>
                <a:sym typeface="Montserrat"/>
              </a:rPr>
              <a:t>80% dos respondentes</a:t>
            </a:r>
            <a:r>
              <a:rPr lang="pt-BR" sz="11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concordam </a:t>
            </a:r>
            <a:endParaRPr lang="pt-BR" sz="1100" b="1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que </a:t>
            </a:r>
            <a:r>
              <a:rPr lang="pt-BR" sz="1100" b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mudarão para um concorrente após uma experiência ruim</a:t>
            </a:r>
            <a:endParaRPr sz="1100" b="1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4996765" y="3177408"/>
            <a:ext cx="3343166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Ainda que experiência não seja só isso, sabemos que </a:t>
            </a:r>
            <a:r>
              <a:rPr lang="pt-BR" sz="1100" b="1">
                <a:solidFill>
                  <a:schemeClr val="bg1"/>
                </a:solidFill>
                <a:highlight>
                  <a:srgbClr val="0B5394"/>
                </a:highlight>
                <a:latin typeface="Montserrat"/>
                <a:ea typeface="Montserrat"/>
                <a:cs typeface="Montserrat"/>
                <a:sym typeface="Montserrat"/>
              </a:rPr>
              <a:t>atendimento é um fato importante no processo</a:t>
            </a:r>
            <a:r>
              <a:rPr lang="pt-BR" sz="11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. Ao comparar a </a:t>
            </a:r>
            <a:r>
              <a:rPr lang="pt-BR" sz="1100" b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eficiência das empresas em atender às solicitações dos clientes</a:t>
            </a:r>
            <a:r>
              <a:rPr lang="pt-BR" sz="11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nos últimos três anos:</a:t>
            </a:r>
            <a:endParaRPr sz="1100" b="1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ctrTitle" idx="4294967295"/>
          </p:nvPr>
        </p:nvSpPr>
        <p:spPr>
          <a:xfrm>
            <a:off x="559299" y="1017917"/>
            <a:ext cx="8550300" cy="27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CX nada mais é do que um conjunto de estratégia cuja </a:t>
            </a:r>
            <a:b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finalidade é conquistar os clientes e transformá-los em </a:t>
            </a:r>
            <a:b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verdadeiros embaixadores da sua marca.</a:t>
            </a:r>
            <a:b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pt-BR" sz="1350" b="1">
              <a:solidFill>
                <a:schemeClr val="bg1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b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MIT Technology Review: A Evolução da CX nos negócios</a:t>
            </a:r>
            <a:endParaRPr sz="1450" b="1">
              <a:solidFill>
                <a:srgbClr val="FC6214"/>
              </a:solidFill>
              <a:latin typeface="Century Gothic"/>
              <a:ea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ctrTitle" idx="4294967295"/>
          </p:nvPr>
        </p:nvSpPr>
        <p:spPr>
          <a:xfrm>
            <a:off x="225025" y="1028700"/>
            <a:ext cx="8550300" cy="27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>
              <a:lnSpc>
                <a:spcPct val="122000"/>
              </a:lnSpc>
              <a:spcBef>
                <a:spcPts val="1600"/>
              </a:spcBef>
            </a:pPr>
            <a:r>
              <a:rPr lang="pt-BR" sz="145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Cultura é como o vento. É invisível, mas seu efeito pode</a:t>
            </a:r>
            <a:br>
              <a:rPr lang="pt-BR" sz="145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45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ser visto e sentido. Quando está soprando em sua direção, </a:t>
            </a:r>
            <a:br>
              <a:rPr lang="pt-BR" sz="145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45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faz uma navegação suave. Quando está soprando contra </a:t>
            </a:r>
            <a:br>
              <a:rPr lang="pt-BR" sz="145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45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você, tudo é mais difícil.</a:t>
            </a:r>
            <a:br>
              <a:rPr lang="pt-BR" sz="145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</a:rPr>
            </a:br>
            <a:br>
              <a:rPr lang="pt-BR" sz="1450">
                <a:latin typeface="Century Gothic"/>
                <a:ea typeface="Century Gothic"/>
                <a:cs typeface="Calibri"/>
                <a:sym typeface="Calibri"/>
              </a:rPr>
            </a:br>
            <a:r>
              <a:rPr lang="pt-BR" sz="145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100" b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Harvard Business Review: </a:t>
            </a:r>
            <a:r>
              <a:rPr lang="pt-BR" sz="1100" b="1" err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Changing</a:t>
            </a:r>
            <a:r>
              <a:rPr lang="pt-BR" sz="1100" b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100" b="1" err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Company</a:t>
            </a:r>
            <a:r>
              <a:rPr lang="pt-BR" sz="1100" b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Culture Requires a Movement, </a:t>
            </a:r>
            <a:r>
              <a:rPr lang="pt-BR" sz="1100" b="1" err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pt-BR" sz="1100" b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 Mandate</a:t>
            </a:r>
            <a:endParaRPr lang="pt-BR" sz="1100" b="1">
              <a:solidFill>
                <a:srgbClr val="FC6214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marL="0" lvl="0" indent="0" algn="ctr" rtl="0">
              <a:lnSpc>
                <a:spcPct val="122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350" b="1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ctrTitle" idx="4294967295"/>
          </p:nvPr>
        </p:nvSpPr>
        <p:spPr>
          <a:xfrm>
            <a:off x="527668" y="1039483"/>
            <a:ext cx="8550300" cy="277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>
              <a:lnSpc>
                <a:spcPct val="122000"/>
              </a:lnSpc>
              <a:spcBef>
                <a:spcPts val="1600"/>
              </a:spcBef>
            </a:pPr>
            <a: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Quase dois terços dos clientes estão dispostos a pagar mais </a:t>
            </a:r>
            <a:b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pelos produtos ou serviços de uma empresa que eles consideram</a:t>
            </a:r>
            <a:b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ética. Mas, quando se fala em personalização, este é o principal </a:t>
            </a:r>
            <a:b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fator para que um cliente se torne fiel a uma marca.</a:t>
            </a:r>
            <a:b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</a:br>
            <a:br>
              <a:rPr lang="pt-BR" sz="1450">
                <a:latin typeface="Century Gothic"/>
                <a:ea typeface="Century Gothic"/>
                <a:cs typeface="Calibri"/>
                <a:sym typeface="Calibri"/>
              </a:rPr>
            </a:br>
            <a:r>
              <a:rPr lang="pt-BR" sz="1350" b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Consultoria KPMG: </a:t>
            </a:r>
            <a:r>
              <a:rPr lang="pt-BR" sz="1350" b="1" err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Excellence</a:t>
            </a:r>
            <a:r>
              <a:rPr lang="pt-BR" sz="1350" b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350" b="1" err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lang="pt-BR" sz="1350" b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2021</a:t>
            </a:r>
            <a:endParaRPr lang="pt-BR" sz="1450" b="1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marL="0" lvl="0" indent="0" algn="ctr" rtl="0">
              <a:lnSpc>
                <a:spcPct val="122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350" b="1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ctrTitle" idx="4294967295"/>
          </p:nvPr>
        </p:nvSpPr>
        <p:spPr>
          <a:xfrm>
            <a:off x="473753" y="1805693"/>
            <a:ext cx="8550300" cy="13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>
              <a:lnSpc>
                <a:spcPct val="122000"/>
              </a:lnSpc>
              <a:spcBef>
                <a:spcPts val="1600"/>
              </a:spcBef>
            </a:pPr>
            <a: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"As interações dos clientes com uma marca geram oportunidades </a:t>
            </a:r>
            <a:b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captura de dados, mas você precisa ser estratégico para garantir</a:t>
            </a:r>
            <a:b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está coletando as informações certas e protegendo seus dados </a:t>
            </a:r>
            <a:b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pessoais sensíveis".</a:t>
            </a:r>
            <a:br>
              <a:rPr lang="pt-BR" sz="1450">
                <a:latin typeface="Century Gothic"/>
                <a:ea typeface="Century Gothic"/>
                <a:cs typeface="Century Gothic"/>
              </a:rPr>
            </a:br>
            <a:br>
              <a:rPr lang="pt-BR" sz="1450">
                <a:latin typeface="Century Gothic"/>
                <a:ea typeface="Century Gothic"/>
                <a:cs typeface="Calibri"/>
                <a:sym typeface="Calibri"/>
              </a:rPr>
            </a:br>
            <a:r>
              <a:rPr lang="pt-BR" sz="1350" b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Rich </a:t>
            </a:r>
            <a:r>
              <a:rPr lang="pt-BR" sz="1350" b="1" err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Berkman</a:t>
            </a:r>
            <a:r>
              <a:rPr lang="pt-BR" sz="1350" b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Global Digital </a:t>
            </a:r>
            <a:r>
              <a:rPr lang="pt-BR" sz="1350" b="1" err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Commerce</a:t>
            </a:r>
            <a:r>
              <a:rPr lang="pt-BR" sz="1350" b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Lead, IBM </a:t>
            </a:r>
            <a:r>
              <a:rPr lang="pt-BR" sz="1350" b="1" err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iX</a:t>
            </a:r>
            <a:endParaRPr lang="pt-BR" sz="1350" b="1" err="1">
              <a:solidFill>
                <a:srgbClr val="FC6214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3532" y="2625011"/>
            <a:ext cx="2713005" cy="24028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2"/>
          <p:cNvGrpSpPr/>
          <p:nvPr/>
        </p:nvGrpSpPr>
        <p:grpSpPr>
          <a:xfrm>
            <a:off x="1893250" y="741413"/>
            <a:ext cx="1698600" cy="3568238"/>
            <a:chOff x="1555500" y="1249238"/>
            <a:chExt cx="1698600" cy="3568238"/>
          </a:xfrm>
        </p:grpSpPr>
        <p:sp>
          <p:nvSpPr>
            <p:cNvPr id="131" name="Google Shape;131;p22"/>
            <p:cNvSpPr/>
            <p:nvPr/>
          </p:nvSpPr>
          <p:spPr>
            <a:xfrm>
              <a:off x="1584600" y="1249238"/>
              <a:ext cx="1640400" cy="329400"/>
            </a:xfrm>
            <a:prstGeom prst="roundRect">
              <a:avLst>
                <a:gd name="adj" fmla="val 16667"/>
              </a:avLst>
            </a:prstGeom>
            <a:solidFill>
              <a:srgbClr val="FC6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CSAT</a:t>
              </a:r>
              <a:endParaRPr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2" name="Google Shape;132;p22"/>
            <p:cNvSpPr txBox="1"/>
            <p:nvPr/>
          </p:nvSpPr>
          <p:spPr>
            <a:xfrm>
              <a:off x="1555500" y="1646175"/>
              <a:ext cx="1698600" cy="6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 b="1">
                  <a:latin typeface="Montserrat"/>
                  <a:ea typeface="Montserrat"/>
                  <a:cs typeface="Montserrat"/>
                  <a:sym typeface="Montserrat"/>
                </a:rPr>
                <a:t>Avaliar a satisfação num ponto específico da jornada.</a:t>
              </a:r>
              <a:endParaRPr lang="pt-BR" sz="1000" b="1"/>
            </a:p>
          </p:txBody>
        </p:sp>
        <p:sp>
          <p:nvSpPr>
            <p:cNvPr id="133" name="Google Shape;133;p22"/>
            <p:cNvSpPr txBox="1"/>
            <p:nvPr/>
          </p:nvSpPr>
          <p:spPr>
            <a:xfrm>
              <a:off x="1563034" y="2162225"/>
              <a:ext cx="1683532" cy="800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latin typeface="Montserrat"/>
                  <a:ea typeface="Montserrat"/>
                  <a:cs typeface="Montserrat"/>
                  <a:sym typeface="Montserrat"/>
                </a:rPr>
                <a:t>Aplicado após uma compra, um atendimento, um </a:t>
              </a:r>
              <a:r>
                <a:rPr lang="pt-BR" sz="1000" err="1">
                  <a:latin typeface="Montserrat"/>
                  <a:ea typeface="Montserrat"/>
                  <a:cs typeface="Montserrat"/>
                  <a:sym typeface="Montserrat"/>
                </a:rPr>
                <a:t>treinament</a:t>
              </a:r>
              <a:endParaRPr lang="pt-BR" sz="1000" err="1"/>
            </a:p>
          </p:txBody>
        </p:sp>
        <p:grpSp>
          <p:nvGrpSpPr>
            <p:cNvPr id="134" name="Google Shape;134;p22"/>
            <p:cNvGrpSpPr/>
            <p:nvPr/>
          </p:nvGrpSpPr>
          <p:grpSpPr>
            <a:xfrm>
              <a:off x="1630638" y="2961175"/>
              <a:ext cx="1548325" cy="1856301"/>
              <a:chOff x="1621638" y="3037375"/>
              <a:chExt cx="1548325" cy="1856301"/>
            </a:xfrm>
          </p:grpSpPr>
          <p:pic>
            <p:nvPicPr>
              <p:cNvPr id="135" name="Google Shape;135;p2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621638" y="3037375"/>
                <a:ext cx="1548325" cy="8101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6" name="Google Shape;136;p2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622700" y="3909075"/>
                <a:ext cx="1504350" cy="9846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38" name="Google Shape;138;p22"/>
          <p:cNvSpPr/>
          <p:nvPr/>
        </p:nvSpPr>
        <p:spPr>
          <a:xfrm>
            <a:off x="4361400" y="741413"/>
            <a:ext cx="1640400" cy="329400"/>
          </a:xfrm>
          <a:prstGeom prst="roundRect">
            <a:avLst>
              <a:gd name="adj" fmla="val 16667"/>
            </a:avLst>
          </a:prstGeom>
          <a:solidFill>
            <a:srgbClr val="FC6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NPS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4238250" y="1138325"/>
            <a:ext cx="18867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latin typeface="Montserrat"/>
                <a:ea typeface="Montserrat"/>
                <a:cs typeface="Montserrat"/>
                <a:sym typeface="Montserrat"/>
              </a:rPr>
              <a:t>Avaliar a recomendação da empresa por parte dos clientes</a:t>
            </a:r>
            <a:endParaRPr lang="pt-BR" sz="1000" b="1"/>
          </a:p>
        </p:txBody>
      </p:sp>
      <p:sp>
        <p:nvSpPr>
          <p:cNvPr id="140" name="Google Shape;140;p22"/>
          <p:cNvSpPr txBox="1"/>
          <p:nvPr/>
        </p:nvSpPr>
        <p:spPr>
          <a:xfrm>
            <a:off x="4361400" y="1698425"/>
            <a:ext cx="16404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"/>
                <a:ea typeface="Montserrat"/>
                <a:cs typeface="Montserrat"/>
                <a:sym typeface="Montserrat"/>
              </a:rPr>
              <a:t>Pesquisado num espaço de tempo e de forma global. Exemplo, a cada 3 meses para toda base ativa.</a:t>
            </a:r>
            <a:endParaRPr lang="pt-BR" sz="1000"/>
          </a:p>
        </p:txBody>
      </p:sp>
      <p:sp>
        <p:nvSpPr>
          <p:cNvPr id="142" name="Google Shape;142;p22"/>
          <p:cNvSpPr/>
          <p:nvPr/>
        </p:nvSpPr>
        <p:spPr>
          <a:xfrm>
            <a:off x="527950" y="1158350"/>
            <a:ext cx="952500" cy="329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 que: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527950" y="1825100"/>
            <a:ext cx="952500" cy="329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Quando: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527950" y="2660850"/>
            <a:ext cx="952500" cy="329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Como: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6" name="Google Shape;146;p22"/>
          <p:cNvGrpSpPr/>
          <p:nvPr/>
        </p:nvGrpSpPr>
        <p:grpSpPr>
          <a:xfrm>
            <a:off x="6593375" y="741413"/>
            <a:ext cx="1640400" cy="1784139"/>
            <a:chOff x="5983775" y="741413"/>
            <a:chExt cx="1640400" cy="1784139"/>
          </a:xfrm>
        </p:grpSpPr>
        <p:sp>
          <p:nvSpPr>
            <p:cNvPr id="147" name="Google Shape;147;p22"/>
            <p:cNvSpPr/>
            <p:nvPr/>
          </p:nvSpPr>
          <p:spPr>
            <a:xfrm>
              <a:off x="5983775" y="741413"/>
              <a:ext cx="1640400" cy="329400"/>
            </a:xfrm>
            <a:prstGeom prst="roundRect">
              <a:avLst>
                <a:gd name="adj" fmla="val 16667"/>
              </a:avLst>
            </a:prstGeom>
            <a:solidFill>
              <a:srgbClr val="FC6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b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CES</a:t>
              </a:r>
              <a:endParaRPr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8" name="Google Shape;148;p22"/>
            <p:cNvSpPr txBox="1"/>
            <p:nvPr/>
          </p:nvSpPr>
          <p:spPr>
            <a:xfrm>
              <a:off x="5983775" y="1138346"/>
              <a:ext cx="1640400" cy="830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0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Avalia o esforço do cliente para executar uma tarefa</a:t>
              </a:r>
              <a:endParaRPr lang="pt-BR" sz="1000" b="1">
                <a:solidFill>
                  <a:schemeClr val="dk1"/>
                </a:solidFill>
              </a:endParaRPr>
            </a:p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9" name="Google Shape;149;p22"/>
            <p:cNvSpPr txBox="1"/>
            <p:nvPr/>
          </p:nvSpPr>
          <p:spPr>
            <a:xfrm>
              <a:off x="5983775" y="1725363"/>
              <a:ext cx="1640400" cy="800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pt-BR" sz="1000">
                  <a:latin typeface="Montserrat"/>
                  <a:ea typeface="Montserrat"/>
                  <a:cs typeface="Montserrat"/>
                  <a:sym typeface="Montserrat"/>
                </a:rPr>
                <a:t>Qual o esforço para comprar, para resolver um problema, ter um atendimento.</a:t>
              </a:r>
              <a:endParaRPr lang="pt-BR" sz="1000"/>
            </a:p>
          </p:txBody>
        </p:sp>
      </p:grpSp>
      <p:pic>
        <p:nvPicPr>
          <p:cNvPr id="150" name="Google Shape;15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4961" y="2524683"/>
            <a:ext cx="1905057" cy="2495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ctrTitle" idx="4294967295"/>
          </p:nvPr>
        </p:nvSpPr>
        <p:spPr>
          <a:xfrm>
            <a:off x="549234" y="1579250"/>
            <a:ext cx="8550300" cy="13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>
              <a:lnSpc>
                <a:spcPct val="122000"/>
              </a:lnSpc>
              <a:spcBef>
                <a:spcPts val="1600"/>
              </a:spcBef>
            </a:pPr>
            <a: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 clube de comédia em Barcelona, que cobrou dos clientes </a:t>
            </a:r>
            <a:b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ingresso de acordo com a sua risada. Como? instalação de </a:t>
            </a:r>
            <a:b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 tablet atrás das poltronas, que através de IA, detectava</a:t>
            </a:r>
            <a:b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o quanto os clientes sorriam durante o espetáculo.</a:t>
            </a:r>
            <a:br>
              <a:rPr lang="pt-BR" sz="145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</a:br>
            <a:br>
              <a:rPr lang="pt-BR" sz="1450">
                <a:latin typeface="Century Gothic"/>
                <a:ea typeface="Century Gothic"/>
                <a:cs typeface="Calibri"/>
              </a:rPr>
            </a:br>
            <a:r>
              <a:rPr lang="pt-BR" sz="1350" b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MIT Technology Review:  BEYOND NPS - CX </a:t>
            </a:r>
            <a:r>
              <a:rPr lang="pt-BR" sz="1350" b="1" err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Measurement</a:t>
            </a:r>
            <a:r>
              <a:rPr lang="pt-BR" sz="1350" b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350" b="1" err="1">
                <a:solidFill>
                  <a:srgbClr val="FC621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Reimagined</a:t>
            </a:r>
            <a:endParaRPr lang="pt-BR" sz="1350" b="1" err="1">
              <a:solidFill>
                <a:srgbClr val="FC6214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Apresentação na tela (16:9)</PresentationFormat>
  <Slides>13</Slides>
  <Notes>13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Luxe</vt:lpstr>
      <vt:lpstr>Experiência do Cliente</vt:lpstr>
      <vt:lpstr>Apresentação do PowerPoint</vt:lpstr>
      <vt:lpstr>Apresentação do PowerPoint</vt:lpstr>
      <vt:lpstr>O CX nada mais é do que um conjunto de estratégia cuja  finalidade é conquistar os clientes e transformá-los em  verdadeiros embaixadores da sua marca.  MIT Technology Review: A Evolução da CX nos negócios</vt:lpstr>
      <vt:lpstr>Cultura é como o vento. É invisível, mas seu efeito pode  ser visto e sentido. Quando está soprando em sua direção,  faz uma navegação suave. Quando está soprando contra  você, tudo é mais difícil.   Harvard Business Review: Changing Company Culture Requires a Movement, Not a Mandate </vt:lpstr>
      <vt:lpstr>Quase dois terços dos clientes estão dispostos a pagar mais  pelos produtos ou serviços de uma empresa que eles consideram ética. Mas, quando se fala em personalização, este é o principal  fator para que um cliente se torne fiel a uma marca.  Consultoria KPMG: Excellence Research 2021 </vt:lpstr>
      <vt:lpstr>"As interações dos clientes com uma marca geram oportunidades  para captura de dados, mas você precisa ser estratégico para garantir que está coletando as informações certas e protegendo seus dados  pessoais sensíveis".  Rich Berkman, Global Digital Commerce Lead, IBM iX</vt:lpstr>
      <vt:lpstr>Apresentação do PowerPoint</vt:lpstr>
      <vt:lpstr>Um clube de comédia em Barcelona, que cobrou dos clientes  o ingresso de acordo com a sua risada. Como? instalação de  um tablet atrás das poltronas, que através de IA, detectava  o quanto os clientes sorriam durante o espetáculo.  MIT Technology Review:  BEYOND NPS - CX Measurement Reimagined</vt:lpstr>
      <vt:lpstr>“Acho que esses silos internos que as empresas ainda têm e essa dificuldade das equipes em conseguir comprovar  as necessidades, sustentar os investimentos e aprovar  os budgets são a principal dificuldade.  Ainda é um tema estrutural para muitas empresas”.  MIT Technology Review: A Evolução da CX nos negócios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Experiência do Cliente</dc:title>
  <cp:revision>5</cp:revision>
  <dcterms:modified xsi:type="dcterms:W3CDTF">2023-04-17T20:49:26Z</dcterms:modified>
</cp:coreProperties>
</file>